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9"/>
  </p:notesMasterIdLst>
  <p:sldIdLst>
    <p:sldId id="256" r:id="rId2"/>
    <p:sldId id="344" r:id="rId3"/>
    <p:sldId id="345" r:id="rId4"/>
    <p:sldId id="346" r:id="rId5"/>
    <p:sldId id="357" r:id="rId6"/>
    <p:sldId id="347" r:id="rId7"/>
    <p:sldId id="348" r:id="rId8"/>
    <p:sldId id="349" r:id="rId9"/>
    <p:sldId id="350" r:id="rId10"/>
    <p:sldId id="351" r:id="rId11"/>
    <p:sldId id="352" r:id="rId12"/>
    <p:sldId id="358" r:id="rId13"/>
    <p:sldId id="366" r:id="rId14"/>
    <p:sldId id="367" r:id="rId15"/>
    <p:sldId id="359" r:id="rId16"/>
    <p:sldId id="368" r:id="rId17"/>
    <p:sldId id="360" r:id="rId18"/>
    <p:sldId id="353" r:id="rId19"/>
    <p:sldId id="361" r:id="rId20"/>
    <p:sldId id="362" r:id="rId21"/>
    <p:sldId id="354" r:id="rId22"/>
    <p:sldId id="363" r:id="rId23"/>
    <p:sldId id="355" r:id="rId24"/>
    <p:sldId id="356" r:id="rId25"/>
    <p:sldId id="369" r:id="rId26"/>
    <p:sldId id="365" r:id="rId27"/>
    <p:sldId id="266" r:id="rId28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30"/>
      <p:bold r:id="rId31"/>
    </p:embeddedFont>
    <p:embeddedFont>
      <p:font typeface="중앙세고딕" panose="020B0600000000000000" pitchFamily="50" charset="-127"/>
      <p:regular r:id="rId32"/>
    </p:embeddedFont>
    <p:embeddedFont>
      <p:font typeface="중앙중고딕" panose="020B0600000000000000" pitchFamily="50" charset="-127"/>
      <p:regular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2391" userDrawn="1">
          <p15:clr>
            <a:srgbClr val="A4A3A4"/>
          </p15:clr>
        </p15:guide>
        <p15:guide id="3" orient="horz" pos="1166" userDrawn="1">
          <p15:clr>
            <a:srgbClr val="A4A3A4"/>
          </p15:clr>
        </p15:guide>
        <p15:guide id="4" pos="1292" userDrawn="1">
          <p15:clr>
            <a:srgbClr val="A4A3A4"/>
          </p15:clr>
        </p15:guide>
        <p15:guide id="5" pos="612">
          <p15:clr>
            <a:srgbClr val="A4A3A4"/>
          </p15:clr>
        </p15:guide>
        <p15:guide id="6" pos="1429" userDrawn="1">
          <p15:clr>
            <a:srgbClr val="A4A3A4"/>
          </p15:clr>
        </p15:guide>
        <p15:guide id="7" pos="3152" userDrawn="1">
          <p15:clr>
            <a:srgbClr val="A4A3A4"/>
          </p15:clr>
        </p15:guide>
        <p15:guide id="8" pos="14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969"/>
    <a:srgbClr val="FDCFCF"/>
    <a:srgbClr val="FFD1D1"/>
    <a:srgbClr val="FF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82" autoAdjust="0"/>
    <p:restoredTop sz="92740" autoAdjust="0"/>
  </p:normalViewPr>
  <p:slideViewPr>
    <p:cSldViewPr showGuides="1">
      <p:cViewPr varScale="1">
        <p:scale>
          <a:sx n="101" d="100"/>
          <a:sy n="101" d="100"/>
        </p:scale>
        <p:origin x="816" y="67"/>
      </p:cViewPr>
      <p:guideLst>
        <p:guide orient="horz" pos="2391"/>
        <p:guide orient="horz" pos="1166"/>
        <p:guide pos="1292"/>
        <p:guide pos="612"/>
        <p:guide pos="1429"/>
        <p:guide pos="3152"/>
        <p:guide pos="14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95D13B-9C77-46D3-8D60-D575CDD7E96C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F78BF-570C-4E07-92B8-4F6AB1493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263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86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603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361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F78BF-570C-4E07-92B8-4F6AB14938C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935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115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155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182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107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488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733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330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835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764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8095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313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E567-EE58-4F82-A800-4C9C712E5ED5}" type="datetimeFigureOut">
              <a:rPr lang="ko-KR" altLang="en-US" smtClean="0"/>
              <a:t>2018-10-17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4CC2D-F504-40BA-B064-4353A1C14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3620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20828" y="2090866"/>
            <a:ext cx="4533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" panose="020B0600000101010101" pitchFamily="50" charset="-127"/>
                <a:ea typeface="나눔스퀘어" panose="020B0600000101010101" pitchFamily="50" charset="-127"/>
              </a:rPr>
              <a:t>DDARAWA [Testing</a:t>
            </a:r>
            <a:r>
              <a: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" panose="020B0600000101010101" pitchFamily="50" charset="-127"/>
                <a:ea typeface="나눔스퀘어" panose="020B0600000101010101" pitchFamily="50" charset="-127"/>
              </a:rPr>
              <a:t>&amp;</a:t>
            </a:r>
            <a:r>
              <a: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" panose="020B0600000101010101" pitchFamily="50" charset="-127"/>
                <a:ea typeface="나눔스퀘어" panose="020B0600000101010101" pitchFamily="50" charset="-127"/>
              </a:rPr>
              <a:t>Evaluation]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691680" y="2571750"/>
            <a:ext cx="5760640" cy="1518"/>
          </a:xfrm>
          <a:prstGeom prst="line">
            <a:avLst/>
          </a:prstGeom>
          <a:ln w="28575">
            <a:solidFill>
              <a:srgbClr val="FF6969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6196002" y="1810150"/>
            <a:ext cx="401560" cy="305708"/>
            <a:chOff x="7175297" y="2202803"/>
            <a:chExt cx="401560" cy="305708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2947998" y="2698128"/>
            <a:ext cx="3248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FF69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유동인구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ko-KR" altLang="en-US" sz="1200" dirty="0">
                <a:solidFill>
                  <a:srgbClr val="FF69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그리고 </a:t>
            </a:r>
            <a:r>
              <a:rPr lang="ko-KR" altLang="en-US" sz="1200" dirty="0">
                <a:solidFill>
                  <a:srgbClr val="FF69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관심사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이용한 스마트 데이트 코스 추천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Application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642977-DC71-4E31-9FEA-BCE2C94C5151}"/>
              </a:ext>
            </a:extLst>
          </p:cNvPr>
          <p:cNvSpPr txBox="1"/>
          <p:nvPr/>
        </p:nvSpPr>
        <p:spPr>
          <a:xfrm>
            <a:off x="2959259" y="1876758"/>
            <a:ext cx="33934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자료구조설계 </a:t>
            </a:r>
            <a:r>
              <a:rPr lang="en-US" altLang="ko-KR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Individual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559A75-C59C-47F7-8CAA-BCA1E57DF45F}"/>
              </a:ext>
            </a:extLst>
          </p:cNvPr>
          <p:cNvSpPr txBox="1"/>
          <p:nvPr/>
        </p:nvSpPr>
        <p:spPr>
          <a:xfrm>
            <a:off x="7258547" y="4515966"/>
            <a:ext cx="17411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20154077 </a:t>
            </a:r>
            <a:r>
              <a:rPr lang="ko-KR" altLang="en-US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권도경</a:t>
            </a:r>
            <a:endParaRPr lang="en-US" altLang="ko-KR" sz="1600" dirty="0">
              <a:solidFill>
                <a:srgbClr val="FF6969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0255B3-19B6-4A4F-AFF6-882440F4ECB1}"/>
              </a:ext>
            </a:extLst>
          </p:cNvPr>
          <p:cNvSpPr txBox="1"/>
          <p:nvPr/>
        </p:nvSpPr>
        <p:spPr>
          <a:xfrm>
            <a:off x="7258547" y="4197527"/>
            <a:ext cx="12811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696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컴퓨터공학부</a:t>
            </a:r>
            <a:endParaRPr lang="en-US" altLang="ko-KR" sz="1600" dirty="0">
              <a:solidFill>
                <a:srgbClr val="FF6969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9176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정보 업데이트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193" name="그림 8">
            <a:extLst>
              <a:ext uri="{FF2B5EF4-FFF2-40B4-BE49-F238E27FC236}">
                <a16:creationId xmlns:a16="http://schemas.microsoft.com/office/drawing/2014/main" id="{ED099EA5-14ED-4444-B00D-5BE42680A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794" y="2349939"/>
            <a:ext cx="5730875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8891E59A-22B3-457A-B24D-0CF018B84B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F7FC4BA-8E1C-4C9A-BFAF-268CB136206E}"/>
              </a:ext>
            </a:extLst>
          </p:cNvPr>
          <p:cNvSpPr/>
          <p:nvPr/>
        </p:nvSpPr>
        <p:spPr>
          <a:xfrm>
            <a:off x="355550" y="3435846"/>
            <a:ext cx="85621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안드로이드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Log 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결과와 같이 테스팅 시에도 오류 없이 데이터 갱신 일자가 출력됨을 확인</a:t>
            </a:r>
            <a:endParaRPr lang="ko-KR" altLang="en-US" sz="16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4910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003923" cy="369332"/>
            <a:chOff x="3923928" y="1310956"/>
            <a:chExt cx="416848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80782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64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</a:rPr>
              <a:t>-  </a:t>
            </a:r>
            <a:r>
              <a:rPr lang="ko-KR" altLang="ko-KR" kern="100" dirty="0">
                <a:solidFill>
                  <a:sysClr val="windowText" lastClr="000000"/>
                </a:solidFill>
              </a:rPr>
              <a:t>구 선택한 알고리즘의 타당성 테스팅</a:t>
            </a:r>
            <a:endParaRPr lang="ko-KR" altLang="ko-KR" kern="100" dirty="0">
              <a:solidFill>
                <a:sysClr val="windowText" lastClr="000000"/>
              </a:solidFill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E82AF51-B196-4FCF-96EF-CD64244F303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532" y="1851670"/>
            <a:ext cx="5194935" cy="183959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C8F24FAF-2C14-40BA-8DEE-79BB87726CA7}"/>
              </a:ext>
            </a:extLst>
          </p:cNvPr>
          <p:cNvSpPr/>
          <p:nvPr/>
        </p:nvSpPr>
        <p:spPr>
          <a:xfrm>
            <a:off x="290906" y="4083918"/>
            <a:ext cx="85621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cs typeface="Times New Roman" panose="02020603050405020304" pitchFamily="18" charset="0"/>
              </a:rPr>
              <a:t>10</a:t>
            </a:r>
            <a:r>
              <a:rPr lang="ko-KR" altLang="en-US" sz="1600" dirty="0">
                <a:cs typeface="Times New Roman" panose="02020603050405020304" pitchFamily="18" charset="0"/>
              </a:rPr>
              <a:t>월 서울시 </a:t>
            </a:r>
            <a:r>
              <a:rPr lang="en-US" altLang="ko-KR" sz="1600" dirty="0">
                <a:cs typeface="Times New Roman" panose="02020603050405020304" pitchFamily="18" charset="0"/>
              </a:rPr>
              <a:t>20-30</a:t>
            </a:r>
            <a:r>
              <a:rPr lang="ko-KR" altLang="en-US" sz="1600" dirty="0">
                <a:cs typeface="Times New Roman" panose="02020603050405020304" pitchFamily="18" charset="0"/>
              </a:rPr>
              <a:t>대 유동인구 계산 결과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717287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송파구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적음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16F79F-CE29-467E-9E99-F26ACBA196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1419622"/>
            <a:ext cx="4386484" cy="264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643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송파구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적음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953DF5D-F1D3-410C-93B7-228F8907E4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44" y="1491630"/>
            <a:ext cx="7998298" cy="256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61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노원구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보통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A93B734-9AA9-456D-BE66-1A179364CC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131590"/>
            <a:ext cx="5711834" cy="343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775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노원구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보통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48EEFDC-5C97-49A4-B3BE-CFEBD1FD96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491630"/>
            <a:ext cx="7908816" cy="253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175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광진구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유동인구 많음 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12D0D4B-E81F-46B9-A718-3F3DA035A4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7" y="899965"/>
            <a:ext cx="6364989" cy="383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039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003923" cy="369332"/>
            <a:chOff x="3923928" y="1310956"/>
            <a:chExt cx="416848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80782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64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</a:rPr>
              <a:t>광진구 </a:t>
            </a:r>
            <a:r>
              <a:rPr lang="en-US" altLang="ko-KR" kern="100" dirty="0">
                <a:solidFill>
                  <a:sysClr val="windowText" lastClr="000000"/>
                </a:solidFill>
              </a:rPr>
              <a:t>( </a:t>
            </a:r>
            <a:r>
              <a:rPr lang="ko-KR" altLang="en-US" kern="100" dirty="0">
                <a:solidFill>
                  <a:sysClr val="windowText" lastClr="000000"/>
                </a:solidFill>
              </a:rPr>
              <a:t>유동인구 많음 </a:t>
            </a:r>
            <a:r>
              <a:rPr lang="en-US" altLang="ko-KR" kern="100" dirty="0">
                <a:solidFill>
                  <a:sysClr val="windowText" lastClr="000000"/>
                </a:solidFill>
              </a:rPr>
              <a:t>)</a:t>
            </a:r>
            <a:endParaRPr lang="ko-KR" altLang="ko-KR" kern="100" dirty="0">
              <a:solidFill>
                <a:sysClr val="windowText" lastClr="000000"/>
              </a:solidFill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7DD44A4-E640-484D-ACC7-CD29690623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91630"/>
            <a:ext cx="8136904" cy="261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868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661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데이트 장소 선택 알고리즘의 타당성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9316B66-7E82-4C90-9511-77CE764F5D2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419622"/>
            <a:ext cx="7056784" cy="27363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4571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동작구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,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차분한 데이트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D6CAF7-0030-45BC-850C-35061A6C59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21" y="864780"/>
            <a:ext cx="8030359" cy="408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97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1799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71550" y="2387700"/>
            <a:ext cx="2111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C4A24E0-25C9-42FC-81FF-E03502569E4D}"/>
              </a:ext>
            </a:extLst>
          </p:cNvPr>
          <p:cNvGrpSpPr/>
          <p:nvPr/>
        </p:nvGrpSpPr>
        <p:grpSpPr>
          <a:xfrm>
            <a:off x="1907704" y="2070835"/>
            <a:ext cx="401560" cy="305708"/>
            <a:chOff x="7175297" y="2202803"/>
            <a:chExt cx="401560" cy="305708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1BD0D9A-0EC5-452D-A0B6-1A0890DA6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43DA3B7F-0E25-4DF4-88B9-E9BFFE7FD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4214B04-4F5F-419B-AE87-14B1B315615E}"/>
              </a:ext>
            </a:extLst>
          </p:cNvPr>
          <p:cNvCxnSpPr/>
          <p:nvPr/>
        </p:nvCxnSpPr>
        <p:spPr>
          <a:xfrm>
            <a:off x="3341270" y="1893245"/>
            <a:ext cx="0" cy="1714559"/>
          </a:xfrm>
          <a:prstGeom prst="line">
            <a:avLst/>
          </a:prstGeom>
          <a:ln w="76200">
            <a:solidFill>
              <a:srgbClr val="FD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05CAFD67-0267-4D94-B57C-86C2823D254C}"/>
              </a:ext>
            </a:extLst>
          </p:cNvPr>
          <p:cNvGrpSpPr/>
          <p:nvPr/>
        </p:nvGrpSpPr>
        <p:grpSpPr>
          <a:xfrm>
            <a:off x="3851920" y="1073015"/>
            <a:ext cx="4176459" cy="3355018"/>
            <a:chOff x="3845326" y="647435"/>
            <a:chExt cx="4176459" cy="3355018"/>
          </a:xfrm>
        </p:grpSpPr>
        <p:grpSp>
          <p:nvGrpSpPr>
            <p:cNvPr id="15" name="그룹 14"/>
            <p:cNvGrpSpPr/>
            <p:nvPr/>
          </p:nvGrpSpPr>
          <p:grpSpPr>
            <a:xfrm>
              <a:off x="3850805" y="647435"/>
              <a:ext cx="495955" cy="495955"/>
              <a:chOff x="1331639" y="1650178"/>
              <a:chExt cx="495955" cy="495955"/>
            </a:xfrm>
          </p:grpSpPr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1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2518228-0A8A-4F98-BAA0-7410C41939EA}"/>
                </a:ext>
              </a:extLst>
            </p:cNvPr>
            <p:cNvSpPr txBox="1"/>
            <p:nvPr/>
          </p:nvSpPr>
          <p:spPr>
            <a:xfrm>
              <a:off x="4751633" y="653376"/>
              <a:ext cx="2828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Project Description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3970558-E112-4E87-ADD5-355F69AADABF}"/>
                </a:ext>
              </a:extLst>
            </p:cNvPr>
            <p:cNvSpPr txBox="1"/>
            <p:nvPr/>
          </p:nvSpPr>
          <p:spPr>
            <a:xfrm>
              <a:off x="4751633" y="1367788"/>
              <a:ext cx="25186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 Description</a:t>
              </a: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3851459" y="1383036"/>
              <a:ext cx="495955" cy="495955"/>
              <a:chOff x="1331639" y="1650178"/>
              <a:chExt cx="495955" cy="495955"/>
            </a:xfrm>
          </p:grpSpPr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18" name="TextBox 17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DFDB0B4-784E-43C5-961A-28C4C5A69029}"/>
                </a:ext>
              </a:extLst>
            </p:cNvPr>
            <p:cNvSpPr txBox="1"/>
            <p:nvPr/>
          </p:nvSpPr>
          <p:spPr>
            <a:xfrm>
              <a:off x="4751633" y="2119829"/>
              <a:ext cx="23871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Implementation</a:t>
              </a:r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3850806" y="2103389"/>
              <a:ext cx="495955" cy="495955"/>
              <a:chOff x="1331639" y="1650178"/>
              <a:chExt cx="495955" cy="495955"/>
            </a:xfrm>
          </p:grpSpPr>
          <p:pic>
            <p:nvPicPr>
              <p:cNvPr id="20" name="그림 1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1" name="TextBox 20"/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492B606-5BD0-41F5-9E32-D6363D436805}"/>
                </a:ext>
              </a:extLst>
            </p:cNvPr>
            <p:cNvGrpSpPr/>
            <p:nvPr/>
          </p:nvGrpSpPr>
          <p:grpSpPr>
            <a:xfrm>
              <a:off x="3845326" y="2828372"/>
              <a:ext cx="495955" cy="1174081"/>
              <a:chOff x="1331639" y="1650178"/>
              <a:chExt cx="495955" cy="1174081"/>
            </a:xfrm>
          </p:grpSpPr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AE419CFE-7120-4FF9-8C2E-D968E2BBBD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1650178"/>
                <a:ext cx="495955" cy="495955"/>
              </a:xfrm>
              <a:prstGeom prst="rect">
                <a:avLst/>
              </a:prstGeom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2C71150-9C8E-4460-A438-ADFA9854FCB0}"/>
                  </a:ext>
                </a:extLst>
              </p:cNvPr>
              <p:cNvSpPr txBox="1"/>
              <p:nvPr/>
            </p:nvSpPr>
            <p:spPr>
              <a:xfrm>
                <a:off x="1418354" y="1703023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4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CD730835-48B3-484B-B5DC-D6EECF0765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39" y="2328304"/>
                <a:ext cx="495955" cy="495955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333E6B0-DA86-4346-813C-663C9B4421BD}"/>
                  </a:ext>
                </a:extLst>
              </p:cNvPr>
              <p:cNvSpPr txBox="1"/>
              <p:nvPr/>
            </p:nvSpPr>
            <p:spPr>
              <a:xfrm>
                <a:off x="1418354" y="2381149"/>
                <a:ext cx="322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</a:t>
                </a:r>
                <a:endPara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44B38E9-7966-4C09-BD9F-67EEB2B7F5DD}"/>
                </a:ext>
              </a:extLst>
            </p:cNvPr>
            <p:cNvSpPr txBox="1"/>
            <p:nvPr/>
          </p:nvSpPr>
          <p:spPr>
            <a:xfrm>
              <a:off x="4751633" y="2813243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solidFill>
                    <a:srgbClr val="FF6969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Testing &amp; Evaluation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1C5403-62DF-4721-A6A0-5440A670A915}"/>
                </a:ext>
              </a:extLst>
            </p:cNvPr>
            <p:cNvSpPr txBox="1"/>
            <p:nvPr/>
          </p:nvSpPr>
          <p:spPr>
            <a:xfrm>
              <a:off x="4751633" y="3523642"/>
              <a:ext cx="32701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Q&amp;A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52760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100744" cy="369332"/>
            <a:chOff x="3923928" y="1310956"/>
            <a:chExt cx="430284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94218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Algorithm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67408" y="549410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동작구</a:t>
            </a: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,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신나는 데이트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A2E097-AD3C-42D9-92B9-66853E1D1C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057349"/>
            <a:ext cx="7603245" cy="374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568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2677552" cy="369332"/>
            <a:chOff x="3923928" y="1310956"/>
            <a:chExt cx="371558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354927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Other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kern="100" dirty="0" err="1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행정</a:t>
            </a:r>
            <a:r>
              <a:rPr lang="ko-KR" altLang="ko-KR" kern="100" dirty="0" err="1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구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 선택 가중치 출력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176D2D6-6979-4A06-93A1-750919775C5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174044"/>
            <a:ext cx="5019382" cy="34888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99134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2677552" cy="369332"/>
            <a:chOff x="3923928" y="1310956"/>
            <a:chExt cx="371558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354927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Other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kern="100" dirty="0" err="1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행정</a:t>
            </a:r>
            <a:r>
              <a:rPr lang="ko-KR" altLang="ko-KR" kern="100" dirty="0" err="1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구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 선택 가중치 출력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63D2C13-E626-4511-8F25-D1DF9E1D034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419622"/>
            <a:ext cx="6715125" cy="2943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99591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2677552" cy="369332"/>
            <a:chOff x="3923928" y="1310956"/>
            <a:chExt cx="3715587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354926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Other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장소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 선택 가중치 출력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A3A736F-A023-4C07-A25A-9C7E31A0EAE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779662"/>
            <a:ext cx="6645910" cy="19729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40100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2677552" cy="369332"/>
            <a:chOff x="3923928" y="1310956"/>
            <a:chExt cx="3715587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354926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Other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 </a:t>
              </a:r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en-US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우선순위 출력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F56B2C2-0574-4BC6-85D6-25D277582781}"/>
              </a:ext>
            </a:extLst>
          </p:cNvPr>
          <p:cNvGrpSpPr/>
          <p:nvPr/>
        </p:nvGrpSpPr>
        <p:grpSpPr>
          <a:xfrm>
            <a:off x="1468034" y="1635646"/>
            <a:ext cx="6207932" cy="2356435"/>
            <a:chOff x="1673727" y="1695036"/>
            <a:chExt cx="6207932" cy="2356435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E76DDB1E-A629-431A-AB1F-656A02E75F70}"/>
                </a:ext>
              </a:extLst>
            </p:cNvPr>
            <p:cNvGrpSpPr/>
            <p:nvPr/>
          </p:nvGrpSpPr>
          <p:grpSpPr>
            <a:xfrm>
              <a:off x="1673727" y="3372657"/>
              <a:ext cx="3296921" cy="678814"/>
              <a:chOff x="0" y="0"/>
              <a:chExt cx="5135130" cy="1013979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DFE5B1A1-3D31-47D4-A33B-793204CD6B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61479"/>
                <a:ext cx="1714500" cy="952500"/>
              </a:xfrm>
              <a:prstGeom prst="rect">
                <a:avLst/>
              </a:prstGeom>
            </p:spPr>
          </p:pic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74462D31-E29C-40DA-BAD5-954064E4C8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14338" y="25977"/>
                <a:ext cx="1762125" cy="962025"/>
              </a:xfrm>
              <a:prstGeom prst="rect">
                <a:avLst/>
              </a:prstGeom>
            </p:spPr>
          </p:pic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A02FBCFB-52C8-41EF-86BD-372000507B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39680" y="0"/>
                <a:ext cx="1695450" cy="962025"/>
              </a:xfrm>
              <a:prstGeom prst="rect">
                <a:avLst/>
              </a:prstGeom>
            </p:spPr>
          </p:pic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23CCC9A-7034-44C3-9CFC-E17CA01FF70D}"/>
                </a:ext>
              </a:extLst>
            </p:cNvPr>
            <p:cNvGrpSpPr/>
            <p:nvPr/>
          </p:nvGrpSpPr>
          <p:grpSpPr>
            <a:xfrm>
              <a:off x="1691680" y="2442759"/>
              <a:ext cx="6189979" cy="664845"/>
              <a:chOff x="0" y="0"/>
              <a:chExt cx="9835367" cy="771525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E0870FA0-B065-4B19-BED3-74FE38598B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0" y="23813"/>
                <a:ext cx="1914525" cy="695325"/>
              </a:xfrm>
              <a:prstGeom prst="rect">
                <a:avLst/>
              </a:prstGeom>
            </p:spPr>
          </p:pic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4631086B-3C6F-4819-89DE-016910DF91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95392" y="52388"/>
                <a:ext cx="1790700" cy="666750"/>
              </a:xfrm>
              <a:prstGeom prst="rect">
                <a:avLst/>
              </a:prstGeom>
            </p:spPr>
          </p:pic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D37EC8CD-6A0A-471A-897A-8FF285C2C0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85491" y="52388"/>
                <a:ext cx="1695450" cy="666750"/>
              </a:xfrm>
              <a:prstGeom prst="rect">
                <a:avLst/>
              </a:prstGeom>
            </p:spPr>
          </p:pic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37CD09C4-7200-4D21-8757-59457A4116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93842" y="23813"/>
                <a:ext cx="1847850" cy="685800"/>
              </a:xfrm>
              <a:prstGeom prst="rect">
                <a:avLst/>
              </a:prstGeom>
            </p:spPr>
          </p:pic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794A701F-27D6-4F52-B9EE-3F943E0C99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568868" y="23813"/>
                <a:ext cx="1781175" cy="695325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F1A63B61-C544-4D17-89B4-ABB1372A29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49442" y="0"/>
                <a:ext cx="1685925" cy="771525"/>
              </a:xfrm>
              <a:prstGeom prst="rect">
                <a:avLst/>
              </a:prstGeom>
            </p:spPr>
          </p:pic>
        </p:grp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D08B463F-685D-4A89-83B3-1FBA82042B22}"/>
                </a:ext>
              </a:extLst>
            </p:cNvPr>
            <p:cNvGrpSpPr/>
            <p:nvPr/>
          </p:nvGrpSpPr>
          <p:grpSpPr>
            <a:xfrm>
              <a:off x="1691680" y="1695036"/>
              <a:ext cx="6127750" cy="368300"/>
              <a:chOff x="0" y="0"/>
              <a:chExt cx="6128242" cy="368301"/>
            </a:xfrm>
          </p:grpSpPr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1523D3F6-0D21-4920-8574-8E74C22EB3A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0" y="0"/>
                <a:ext cx="1967230" cy="368300"/>
              </a:xfrm>
              <a:prstGeom prst="rect">
                <a:avLst/>
              </a:prstGeom>
            </p:spPr>
          </p:pic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303E7C1E-52A7-4498-BE44-E5C952BAF5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67230" y="0"/>
                <a:ext cx="2092257" cy="368300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93834374-B474-4772-86DA-7484421C61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059487" y="0"/>
                <a:ext cx="2068755" cy="36830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86698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7" y="24366"/>
            <a:ext cx="3329717" cy="369332"/>
            <a:chOff x="3923928" y="1310956"/>
            <a:chExt cx="462058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25992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Evaluation - </a:t>
              </a:r>
              <a:r>
                <a:rPr lang="en-US" altLang="ko-KR" sz="1800" kern="100" dirty="0">
                  <a:solidFill>
                    <a:sysClr val="windowText" lastClr="000000"/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  <a:cs typeface="Times New Roman" panose="02020603050405020304" pitchFamily="18" charset="0"/>
                </a:rPr>
                <a:t>Dynamic </a:t>
              </a:r>
              <a:r>
                <a:rPr lang="ko-KR" altLang="en-US" sz="1800" kern="100" dirty="0">
                  <a:solidFill>
                    <a:sysClr val="windowText" lastClr="000000"/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  <a:cs typeface="Times New Roman" panose="02020603050405020304" pitchFamily="18" charset="0"/>
                </a:rPr>
                <a:t>요소</a:t>
              </a:r>
              <a:endParaRPr lang="ko-KR" altLang="ko-KR" sz="1800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6C853F6-C3DE-40B4-A23C-19FF8043307D}"/>
              </a:ext>
            </a:extLst>
          </p:cNvPr>
          <p:cNvGrpSpPr/>
          <p:nvPr/>
        </p:nvGrpSpPr>
        <p:grpSpPr>
          <a:xfrm>
            <a:off x="2231741" y="843558"/>
            <a:ext cx="2952328" cy="3888432"/>
            <a:chOff x="991296" y="980706"/>
            <a:chExt cx="2952328" cy="388843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AC8D05BB-05E7-4075-A1C7-F08CBBF74DF8}"/>
                </a:ext>
              </a:extLst>
            </p:cNvPr>
            <p:cNvSpPr/>
            <p:nvPr/>
          </p:nvSpPr>
          <p:spPr>
            <a:xfrm>
              <a:off x="991296" y="980706"/>
              <a:ext cx="2952328" cy="3888432"/>
            </a:xfrm>
            <a:prstGeom prst="roundRect">
              <a:avLst/>
            </a:prstGeom>
            <a:noFill/>
            <a:ln w="38100"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BF4A20B-21CF-4C16-8A00-84348CBCB693}"/>
                </a:ext>
              </a:extLst>
            </p:cNvPr>
            <p:cNvSpPr/>
            <p:nvPr/>
          </p:nvSpPr>
          <p:spPr>
            <a:xfrm>
              <a:off x="1547664" y="1131590"/>
              <a:ext cx="1800200" cy="3700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</a:pPr>
              <a:r>
                <a:rPr lang="en-US" altLang="ko-KR" kern="100" dirty="0">
                  <a:solidFill>
                    <a:sysClr val="windowText" lastClr="000000"/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  <a:cs typeface="Times New Roman" panose="02020603050405020304" pitchFamily="18" charset="0"/>
                </a:rPr>
                <a:t>Node</a:t>
              </a:r>
              <a:endPara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464144B-E476-47E3-B353-B943D5655117}"/>
              </a:ext>
            </a:extLst>
          </p:cNvPr>
          <p:cNvGrpSpPr/>
          <p:nvPr/>
        </p:nvGrpSpPr>
        <p:grpSpPr>
          <a:xfrm>
            <a:off x="5436096" y="843558"/>
            <a:ext cx="2952328" cy="3888432"/>
            <a:chOff x="4211960" y="980706"/>
            <a:chExt cx="2952328" cy="3888432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D5911338-99BF-4C5D-A964-4E1A14F8422C}"/>
                </a:ext>
              </a:extLst>
            </p:cNvPr>
            <p:cNvSpPr/>
            <p:nvPr/>
          </p:nvSpPr>
          <p:spPr>
            <a:xfrm>
              <a:off x="4211960" y="980706"/>
              <a:ext cx="2952328" cy="3888432"/>
            </a:xfrm>
            <a:prstGeom prst="roundRect">
              <a:avLst/>
            </a:prstGeom>
            <a:noFill/>
            <a:ln w="38100">
              <a:solidFill>
                <a:srgbClr val="FF69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B8A4B27-59C0-416B-824B-04F6ACFBA013}"/>
                </a:ext>
              </a:extLst>
            </p:cNvPr>
            <p:cNvSpPr/>
            <p:nvPr/>
          </p:nvSpPr>
          <p:spPr>
            <a:xfrm>
              <a:off x="4788024" y="1131590"/>
              <a:ext cx="1800200" cy="3700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</a:pPr>
              <a:r>
                <a:rPr lang="en-US" altLang="ko-KR" kern="100" dirty="0">
                  <a:solidFill>
                    <a:sysClr val="windowText" lastClr="000000"/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  <a:cs typeface="Times New Roman" panose="02020603050405020304" pitchFamily="18" charset="0"/>
                </a:rPr>
                <a:t>Edge</a:t>
              </a:r>
              <a:endPara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FD74551A-3FEB-40ED-84F9-5D56D5C4DD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150142"/>
            <a:ext cx="1275264" cy="127526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371735F-1318-4C08-BC7B-85EA814D4F16}"/>
              </a:ext>
            </a:extLst>
          </p:cNvPr>
          <p:cNvSpPr/>
          <p:nvPr/>
        </p:nvSpPr>
        <p:spPr>
          <a:xfrm>
            <a:off x="2483768" y="2150142"/>
            <a:ext cx="26292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1600" kern="1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데이트 장소에 대한</a:t>
            </a:r>
            <a:r>
              <a:rPr lang="en-US" altLang="ko-KR" sz="1600" kern="1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 Node </a:t>
            </a:r>
            <a:endParaRPr lang="ko-KR" altLang="en-US" sz="16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ABD996-097B-471C-9AC2-87814845C292}"/>
              </a:ext>
            </a:extLst>
          </p:cNvPr>
          <p:cNvSpPr/>
          <p:nvPr/>
        </p:nvSpPr>
        <p:spPr>
          <a:xfrm>
            <a:off x="2247288" y="2587826"/>
            <a:ext cx="27374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사용자의 데이트 입력시간과 </a:t>
            </a:r>
            <a:endParaRPr lang="en-US" altLang="ko-KR" sz="1200" kern="100" dirty="0">
              <a:latin typeface="중앙세고딕" panose="020B0600000000000000" pitchFamily="50" charset="-127"/>
              <a:ea typeface="중앙세고딕" panose="020B0600000000000000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각 가게의 영업시간을 고려하여</a:t>
            </a:r>
            <a:endParaRPr lang="en-US" altLang="ko-KR" sz="1200" kern="100" dirty="0">
              <a:latin typeface="중앙세고딕" panose="020B0600000000000000" pitchFamily="50" charset="-127"/>
              <a:ea typeface="중앙세고딕" panose="020B0600000000000000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 없어지는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Node</a:t>
            </a:r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와 생겨나는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Node</a:t>
            </a:r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가 생긴다는 점에서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Dynamic</a:t>
            </a:r>
            <a:endParaRPr lang="ko-KR" altLang="en-US" sz="1200" dirty="0">
              <a:latin typeface="중앙세고딕" panose="020B0600000000000000" pitchFamily="50" charset="-127"/>
              <a:ea typeface="중앙세고딕" panose="020B06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E8FD02-2AEF-450F-BF14-420F8FE8B4F5}"/>
              </a:ext>
            </a:extLst>
          </p:cNvPr>
          <p:cNvSpPr/>
          <p:nvPr/>
        </p:nvSpPr>
        <p:spPr>
          <a:xfrm>
            <a:off x="6358261" y="1606796"/>
            <a:ext cx="1031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kern="1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행정구역</a:t>
            </a:r>
            <a:endParaRPr lang="ko-KR" altLang="en-US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3C67A10-84F8-4512-8DAD-5D45EAB0854C}"/>
              </a:ext>
            </a:extLst>
          </p:cNvPr>
          <p:cNvSpPr/>
          <p:nvPr/>
        </p:nvSpPr>
        <p:spPr>
          <a:xfrm>
            <a:off x="5642482" y="2014352"/>
            <a:ext cx="25202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유동인구 정보에 따라 계속 업데이트되고 바뀌는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Edge</a:t>
            </a:r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의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Weight</a:t>
            </a:r>
            <a:endParaRPr lang="ko-KR" altLang="en-US" sz="1200" dirty="0">
              <a:latin typeface="중앙세고딕" panose="020B0600000000000000" pitchFamily="50" charset="-127"/>
              <a:ea typeface="중앙세고딕" panose="020B06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4C05DA-A9F3-4BC8-8C8F-7D7BF7840797}"/>
              </a:ext>
            </a:extLst>
          </p:cNvPr>
          <p:cNvSpPr/>
          <p:nvPr/>
        </p:nvSpPr>
        <p:spPr>
          <a:xfrm>
            <a:off x="6201968" y="2734782"/>
            <a:ext cx="1348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kern="1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데이트 장소</a:t>
            </a:r>
            <a:endParaRPr lang="ko-KR" altLang="en-US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0FE555F-63E1-41BE-90C9-5A1A974638CB}"/>
              </a:ext>
            </a:extLst>
          </p:cNvPr>
          <p:cNvSpPr/>
          <p:nvPr/>
        </p:nvSpPr>
        <p:spPr>
          <a:xfrm>
            <a:off x="5760409" y="3225554"/>
            <a:ext cx="22726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미세먼지 정보에 따라 </a:t>
            </a:r>
            <a:endParaRPr lang="en-US" altLang="ko-KR" sz="1200" kern="100" dirty="0">
              <a:latin typeface="중앙세고딕" panose="020B0600000000000000" pitchFamily="50" charset="-127"/>
              <a:ea typeface="중앙세고딕" panose="020B0600000000000000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가중치가 바뀌</a:t>
            </a:r>
            <a:r>
              <a:rPr lang="ko-KR" altLang="en-US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는 </a:t>
            </a:r>
            <a:r>
              <a:rPr lang="en-US" altLang="ko-KR" sz="1200" kern="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Edge Weight</a:t>
            </a:r>
            <a:endParaRPr lang="ko-KR" altLang="en-US" sz="1200" dirty="0">
              <a:latin typeface="중앙세고딕" panose="020B0600000000000000" pitchFamily="50" charset="-127"/>
              <a:ea typeface="중앙세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7173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069325" cy="369332"/>
            <a:chOff x="3923928" y="1310956"/>
            <a:chExt cx="4259244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3898583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Evaluation - Graph </a:t>
              </a:r>
              <a:r>
                <a:rPr lang="ko-KR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요소</a:t>
              </a:r>
              <a:endPara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A0BCEB5-FA55-42EE-A4CF-4C1EB45B5A85}"/>
              </a:ext>
            </a:extLst>
          </p:cNvPr>
          <p:cNvGrpSpPr/>
          <p:nvPr/>
        </p:nvGrpSpPr>
        <p:grpSpPr>
          <a:xfrm>
            <a:off x="755576" y="1635646"/>
            <a:ext cx="8176474" cy="2076283"/>
            <a:chOff x="860022" y="1620583"/>
            <a:chExt cx="8176474" cy="207628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26F38F0-0290-483A-B077-5A3A1361C192}"/>
                </a:ext>
              </a:extLst>
            </p:cNvPr>
            <p:cNvSpPr/>
            <p:nvPr/>
          </p:nvSpPr>
          <p:spPr>
            <a:xfrm>
              <a:off x="3003930" y="1620583"/>
              <a:ext cx="25827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루트 추천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 :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 최종적 목표</a:t>
              </a:r>
              <a:endParaRPr lang="ko-KR" altLang="en-US" dirty="0">
                <a:latin typeface="중앙세고딕" panose="020B0600000000000000" pitchFamily="50" charset="-127"/>
                <a:ea typeface="중앙세고딕" panose="020B0600000000000000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A90CE28-9E80-4534-9750-04B609041131}"/>
                </a:ext>
              </a:extLst>
            </p:cNvPr>
            <p:cNvSpPr/>
            <p:nvPr/>
          </p:nvSpPr>
          <p:spPr>
            <a:xfrm>
              <a:off x="2987824" y="2156251"/>
              <a:ext cx="590465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선택된 장소로부터 연결 되어있는 모든 장소 중 가장 최단을 찾아내고 있기 때문에 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Graph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로 반드시 표현</a:t>
              </a:r>
              <a:endParaRPr lang="ko-KR" altLang="en-US" dirty="0">
                <a:latin typeface="중앙세고딕" panose="020B0600000000000000" pitchFamily="50" charset="-127"/>
                <a:ea typeface="중앙세고딕" panose="020B0600000000000000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765D5C-DE99-45F3-9CB0-AF0869377137}"/>
                </a:ext>
              </a:extLst>
            </p:cNvPr>
            <p:cNvSpPr/>
            <p:nvPr/>
          </p:nvSpPr>
          <p:spPr>
            <a:xfrm>
              <a:off x="3003930" y="3050535"/>
              <a:ext cx="603256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최종 결과를 출력하는 방법 역시 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Graph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로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en-US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표현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하기 때문에 </a:t>
              </a:r>
              <a:r>
                <a:rPr lang="en-US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Graph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적 요소도 잘 충족시키고 있</a:t>
              </a:r>
              <a:r>
                <a:rPr lang="ko-KR" altLang="en-US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음</a:t>
              </a:r>
              <a:r>
                <a:rPr lang="ko-KR" altLang="ko-KR" kern="100" dirty="0">
                  <a:latin typeface="중앙세고딕" panose="020B0600000000000000" pitchFamily="50" charset="-127"/>
                  <a:ea typeface="중앙세고딕" panose="020B0600000000000000" pitchFamily="50" charset="-127"/>
                  <a:cs typeface="Times New Roman" panose="02020603050405020304" pitchFamily="18" charset="0"/>
                </a:rPr>
                <a:t> </a:t>
              </a:r>
              <a:endParaRPr lang="ko-KR" altLang="en-US" dirty="0">
                <a:latin typeface="중앙세고딕" panose="020B0600000000000000" pitchFamily="50" charset="-127"/>
                <a:ea typeface="중앙세고딕" panose="020B0600000000000000" pitchFamily="50" charset="-127"/>
              </a:endParaRP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8C17BD8D-10C7-4F16-AAA0-54AA997C0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022" y="1659653"/>
              <a:ext cx="1824194" cy="18241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31480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CF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024" y="2015858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 &amp; A</a:t>
            </a:r>
            <a:endParaRPr lang="ko-KR" altLang="en-US" sz="3600" spc="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691680" y="2571750"/>
            <a:ext cx="5760640" cy="1518"/>
          </a:xfrm>
          <a:prstGeom prst="line">
            <a:avLst/>
          </a:prstGeom>
          <a:ln w="28575">
            <a:solidFill>
              <a:srgbClr val="FF6969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4283968" y="1710150"/>
            <a:ext cx="401560" cy="305708"/>
            <a:chOff x="7175297" y="2202803"/>
            <a:chExt cx="401560" cy="305708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5964">
              <a:off x="7271149" y="2202803"/>
              <a:ext cx="305708" cy="305708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9919">
              <a:off x="7175297" y="2366372"/>
              <a:ext cx="121997" cy="121997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4023843" y="2702082"/>
            <a:ext cx="10963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THANK YOU!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5757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13" y="24366"/>
            <a:ext cx="1856814" cy="369332"/>
            <a:chOff x="3923928" y="1310956"/>
            <a:chExt cx="2576658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8" y="1310956"/>
              <a:ext cx="2215998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Testing Case</a:t>
              </a: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8A1B125-2D2C-4BB3-B92A-C9388DC8A6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983661"/>
              </p:ext>
            </p:extLst>
          </p:nvPr>
        </p:nvGraphicFramePr>
        <p:xfrm>
          <a:off x="554355" y="1491630"/>
          <a:ext cx="8035290" cy="25157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77485">
                  <a:extLst>
                    <a:ext uri="{9D8B030D-6E8A-4147-A177-3AD203B41FA5}">
                      <a16:colId xmlns:a16="http://schemas.microsoft.com/office/drawing/2014/main" val="1021157806"/>
                    </a:ext>
                  </a:extLst>
                </a:gridCol>
                <a:gridCol w="5457805">
                  <a:extLst>
                    <a:ext uri="{9D8B030D-6E8A-4147-A177-3AD203B41FA5}">
                      <a16:colId xmlns:a16="http://schemas.microsoft.com/office/drawing/2014/main" val="1325996367"/>
                    </a:ext>
                  </a:extLst>
                </a:gridCol>
              </a:tblGrid>
              <a:tr h="228701">
                <a:tc rowSpan="6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100" dirty="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System Error Testing</a:t>
                      </a:r>
                      <a:endParaRPr lang="ko-KR" sz="1000" b="0" kern="100" dirty="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Null</a:t>
                      </a: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이 입력되었을 때 오류 처리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9562921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잘못된 정보가 입력되었을 때 오류 처리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4156370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선택 장소에 모든 가게가 영업하지 않을 때에 관한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0075307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사용자 입력 정보의 모순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391905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미세먼지 정보 오류 처리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535091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유동인구 정보 업데이트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093207"/>
                  </a:ext>
                </a:extLst>
              </a:tr>
              <a:tr h="228701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Algorithm Testing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구 선택한 알고리즘의 타당성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7792183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데이트 장소 선택 알고리즘의 타당성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6244836"/>
                  </a:ext>
                </a:extLst>
              </a:tr>
              <a:tr h="228701">
                <a:tc rowSpan="3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Other Testing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구 선택 가중치 출력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4254630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장소 선택 가중치 출력 테스팅</a:t>
                      </a:r>
                      <a:endParaRPr lang="ko-KR" sz="1000" b="0" kern="10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768870"/>
                  </a:ext>
                </a:extLst>
              </a:tr>
              <a:tr h="228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000" b="0" kern="100" dirty="0">
                          <a:solidFill>
                            <a:sysClr val="windowText" lastClr="000000"/>
                          </a:solidFill>
                          <a:effectLst/>
                          <a:latin typeface="+mj-lt"/>
                        </a:rPr>
                        <a:t>우선순위 출력 테스팅</a:t>
                      </a:r>
                      <a:endParaRPr lang="ko-KR" sz="1000" b="0" kern="100" dirty="0">
                        <a:solidFill>
                          <a:sysClr val="windowText" lastClr="000000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9429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6899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427520" y="483518"/>
            <a:ext cx="4302781" cy="37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Null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이 입력되었을 때 오류 처리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E8586C9-FFF9-4748-83D9-C1F7BB6DC76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15617" y="1059582"/>
            <a:ext cx="2088232" cy="338437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DFB17DA-B5F0-4254-85FD-C06563CD1148}"/>
              </a:ext>
            </a:extLst>
          </p:cNvPr>
          <p:cNvSpPr/>
          <p:nvPr/>
        </p:nvSpPr>
        <p:spPr>
          <a:xfrm>
            <a:off x="3563888" y="2571750"/>
            <a:ext cx="66064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아무것도 입력하지 않은 상태에서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Start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를 누르게 되면</a:t>
            </a:r>
            <a:endParaRPr lang="en-US" altLang="ko-KR" sz="1600" dirty="0"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  <a:p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다음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Activity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로 넘어갈 수 없게 오류를 잘 해결</a:t>
            </a:r>
            <a:endParaRPr lang="ko-KR" altLang="en-US" sz="16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1190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427520" y="483518"/>
            <a:ext cx="4302781" cy="37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Null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이 입력되었을 때 오류 처리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DFB17DA-B5F0-4254-85FD-C06563CD1148}"/>
              </a:ext>
            </a:extLst>
          </p:cNvPr>
          <p:cNvSpPr/>
          <p:nvPr/>
        </p:nvSpPr>
        <p:spPr>
          <a:xfrm>
            <a:off x="3563888" y="2571750"/>
            <a:ext cx="5400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정보 누락 시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Toast 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메시지를 이용해 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‘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모든 정보를 정확히 입력하세요</a:t>
            </a:r>
            <a:r>
              <a:rPr lang="en-US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!’</a:t>
            </a:r>
            <a:r>
              <a:rPr lang="ko-KR" altLang="ko-KR" sz="1600" dirty="0">
                <a:latin typeface="중앙중고딕" panose="020B0600000000000000" pitchFamily="50" charset="-127"/>
                <a:ea typeface="중앙중고딕" panose="020B0600000000000000" pitchFamily="50" charset="-127"/>
              </a:rPr>
              <a:t>라는 문구를 띄워 시스템 오류를 잘 처리</a:t>
            </a:r>
            <a:endParaRPr lang="ko-KR" altLang="en-US" sz="14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6124242-BF88-4E34-AD58-094BEBDB820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43608" y="848490"/>
            <a:ext cx="2345396" cy="390848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DD8979A-1916-45B6-9E58-7E384E6FEF17}"/>
              </a:ext>
            </a:extLst>
          </p:cNvPr>
          <p:cNvSpPr/>
          <p:nvPr/>
        </p:nvSpPr>
        <p:spPr>
          <a:xfrm>
            <a:off x="1403648" y="4083918"/>
            <a:ext cx="1584176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9819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435230" y="464852"/>
            <a:ext cx="5062604" cy="37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잘못된 정보가 입력되었을 때 오류 처리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F307466-72D3-457F-A768-E073E9179E9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15616" y="1131590"/>
            <a:ext cx="2016224" cy="354705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39E5B46-43D9-4751-B179-7695313B2F11}"/>
              </a:ext>
            </a:extLst>
          </p:cNvPr>
          <p:cNvSpPr/>
          <p:nvPr/>
        </p:nvSpPr>
        <p:spPr>
          <a:xfrm>
            <a:off x="1331640" y="4083918"/>
            <a:ext cx="1584176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0D0F38-FF8E-451C-AEB5-E3E2BCFD366D}"/>
              </a:ext>
            </a:extLst>
          </p:cNvPr>
          <p:cNvSpPr/>
          <p:nvPr/>
        </p:nvSpPr>
        <p:spPr>
          <a:xfrm>
            <a:off x="3419872" y="2643758"/>
            <a:ext cx="633670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Toast message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를 띄워 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‘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주소를 다시 입력하세요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!’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라는 알림을 보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냄</a:t>
            </a:r>
            <a:endParaRPr lang="ko-KR" altLang="en-US" sz="14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2289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474180" cy="369332"/>
            <a:chOff x="3923928" y="1310956"/>
            <a:chExt cx="4821053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460392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528903" y="483518"/>
            <a:ext cx="6117379" cy="37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선택 장소에 모든 가게가 영업하지 않을 때에 관한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F6EF40-F8D2-431E-BD77-C2295BFA5A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7D58E7A-85A1-4C20-8F3C-4EC1A73802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3096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85C47D9-D0C5-4B4A-BA3F-FD2EBE558D97}"/>
              </a:ext>
            </a:extLst>
          </p:cNvPr>
          <p:cNvGrpSpPr/>
          <p:nvPr/>
        </p:nvGrpSpPr>
        <p:grpSpPr>
          <a:xfrm>
            <a:off x="2483768" y="943530"/>
            <a:ext cx="4392488" cy="4042433"/>
            <a:chOff x="1835696" y="942647"/>
            <a:chExt cx="4392488" cy="4042433"/>
          </a:xfrm>
        </p:grpSpPr>
        <p:pic>
          <p:nvPicPr>
            <p:cNvPr id="11266" name="그림 23">
              <a:extLst>
                <a:ext uri="{FF2B5EF4-FFF2-40B4-BE49-F238E27FC236}">
                  <a16:creationId xmlns:a16="http://schemas.microsoft.com/office/drawing/2014/main" id="{F3048C04-2904-4C21-85D1-0195210A09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5696" y="942647"/>
              <a:ext cx="2273388" cy="40424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265" name="그림 22">
              <a:extLst>
                <a:ext uri="{FF2B5EF4-FFF2-40B4-BE49-F238E27FC236}">
                  <a16:creationId xmlns:a16="http://schemas.microsoft.com/office/drawing/2014/main" id="{70511382-D97F-48CB-A679-D2521AF4DB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39952" y="1088262"/>
              <a:ext cx="2088232" cy="37067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2236283-81EF-418E-B5AA-7B244E3A1E1A}"/>
                </a:ext>
              </a:extLst>
            </p:cNvPr>
            <p:cNvSpPr/>
            <p:nvPr/>
          </p:nvSpPr>
          <p:spPr>
            <a:xfrm>
              <a:off x="4283968" y="4140812"/>
              <a:ext cx="1872208" cy="36004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F5FC2B2-3D13-46C2-B488-02F86008736D}"/>
                </a:ext>
              </a:extLst>
            </p:cNvPr>
            <p:cNvSpPr/>
            <p:nvPr/>
          </p:nvSpPr>
          <p:spPr>
            <a:xfrm>
              <a:off x="2036286" y="2673986"/>
              <a:ext cx="1872208" cy="64807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중앙중고딕" panose="020B0600000000000000" pitchFamily="50" charset="-127"/>
                <a:ea typeface="중앙중고딕" panose="020B06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242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사용자 입력 정보의 모순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971CBA-E7F1-43F7-AEDF-6578201BE77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153194" y="982027"/>
            <a:ext cx="2338686" cy="389397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D3256CE-9290-4471-BBC2-8BF71873D490}"/>
              </a:ext>
            </a:extLst>
          </p:cNvPr>
          <p:cNvSpPr/>
          <p:nvPr/>
        </p:nvSpPr>
        <p:spPr>
          <a:xfrm>
            <a:off x="1386433" y="4227934"/>
            <a:ext cx="1872208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34C209A-BBB1-42C0-B4B4-AD7605B3E696}"/>
              </a:ext>
            </a:extLst>
          </p:cNvPr>
          <p:cNvSpPr/>
          <p:nvPr/>
        </p:nvSpPr>
        <p:spPr>
          <a:xfrm>
            <a:off x="3707904" y="2775127"/>
            <a:ext cx="62464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Toast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메시지를 띄워 사용자의 입력을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다시 받을 수 있도록 </a:t>
            </a:r>
            <a:r>
              <a:rPr lang="ko-KR" altLang="en-US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처리</a:t>
            </a:r>
            <a:r>
              <a:rPr lang="en-US" altLang="ko-KR" sz="1400" dirty="0">
                <a:latin typeface="중앙중고딕" panose="020B0600000000000000" pitchFamily="50" charset="-127"/>
                <a:ea typeface="중앙중고딕" panose="020B0600000000000000" pitchFamily="50" charset="-127"/>
                <a:cs typeface="Times New Roman" panose="02020603050405020304" pitchFamily="18" charset="0"/>
              </a:rPr>
              <a:t>!</a:t>
            </a:r>
            <a:endParaRPr lang="ko-KR" altLang="en-US" sz="1400" dirty="0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2E6E6BD-FB0F-4459-8D3C-82B43502FAE6}"/>
              </a:ext>
            </a:extLst>
          </p:cNvPr>
          <p:cNvSpPr/>
          <p:nvPr/>
        </p:nvSpPr>
        <p:spPr>
          <a:xfrm>
            <a:off x="3454537" y="4346969"/>
            <a:ext cx="570480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시간 측정은 한 카테고리당 약 </a:t>
            </a:r>
            <a:r>
              <a:rPr lang="en-US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1</a:t>
            </a:r>
            <a:r>
              <a:rPr lang="ko-KR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시간정도의 데이트를 진행하여야 한다는 가정을 전제</a:t>
            </a:r>
            <a:r>
              <a:rPr lang="en-US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!</a:t>
            </a:r>
            <a:r>
              <a:rPr lang="ko-KR" altLang="ko-KR" sz="1100" dirty="0">
                <a:latin typeface="중앙세고딕" panose="020B0600000000000000" pitchFamily="50" charset="-127"/>
                <a:ea typeface="중앙세고딕" panose="020B0600000000000000" pitchFamily="50" charset="-127"/>
                <a:cs typeface="Times New Roman" panose="02020603050405020304" pitchFamily="18" charset="0"/>
              </a:rPr>
              <a:t> </a:t>
            </a:r>
            <a:endParaRPr lang="ko-KR" altLang="en-US" sz="1100" dirty="0">
              <a:latin typeface="중앙세고딕" panose="020B0600000000000000" pitchFamily="50" charset="-127"/>
              <a:ea typeface="중앙세고딕" panose="020B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9512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중앙중고딕" panose="020B0600000000000000" pitchFamily="50" charset="-127"/>
              <a:ea typeface="중앙중고딕" panose="020B06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6915DE0-E1B0-4CDC-9234-E80CC444727C}"/>
              </a:ext>
            </a:extLst>
          </p:cNvPr>
          <p:cNvGrpSpPr/>
          <p:nvPr/>
        </p:nvGrpSpPr>
        <p:grpSpPr>
          <a:xfrm>
            <a:off x="107506" y="24366"/>
            <a:ext cx="3504636" cy="369332"/>
            <a:chOff x="3923928" y="1310956"/>
            <a:chExt cx="4863316" cy="53953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4F15FC2-AE47-4CEF-A2BB-CF25F92C7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353285"/>
              <a:ext cx="408026" cy="40802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1DB2FD-8671-4200-A2D1-2266C0241437}"/>
                </a:ext>
              </a:extLst>
            </p:cNvPr>
            <p:cNvSpPr txBox="1"/>
            <p:nvPr/>
          </p:nvSpPr>
          <p:spPr>
            <a:xfrm>
              <a:off x="4284589" y="1310956"/>
              <a:ext cx="4502655" cy="5395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중앙중고딕" panose="020B0600000000000000" pitchFamily="50" charset="-127"/>
                  <a:ea typeface="중앙중고딕" panose="020B0600000000000000" pitchFamily="50" charset="-127"/>
                </a:rPr>
                <a:t>System Error Testing 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322E6-AE4E-4096-AA53-44FCB62E27CB}"/>
              </a:ext>
            </a:extLst>
          </p:cNvPr>
          <p:cNvSpPr/>
          <p:nvPr/>
        </p:nvSpPr>
        <p:spPr>
          <a:xfrm>
            <a:off x="388895" y="499808"/>
            <a:ext cx="5180488" cy="37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- </a:t>
            </a:r>
            <a:r>
              <a:rPr lang="ko-KR" altLang="ko-KR" kern="100" dirty="0">
                <a:solidFill>
                  <a:sysClr val="windowText" lastClr="000000"/>
                </a:solidFill>
                <a:latin typeface="중앙중고딕" panose="020B0600000000000000" pitchFamily="50" charset="-127"/>
                <a:ea typeface="중앙중고딕" panose="020B0600000000000000" pitchFamily="50" charset="-127"/>
              </a:rPr>
              <a:t>미세먼지 정보 오류 처리 테스팅</a:t>
            </a:r>
            <a:endParaRPr lang="ko-KR" altLang="ko-KR" kern="100" dirty="0">
              <a:solidFill>
                <a:sysClr val="windowText" lastClr="000000"/>
              </a:solidFill>
              <a:latin typeface="중앙중고딕" panose="020B0600000000000000" pitchFamily="50" charset="-127"/>
              <a:ea typeface="중앙중고딕" panose="020B06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B09CEFA-F564-4448-B6A0-D24A7A3276B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91630"/>
            <a:ext cx="7056784" cy="2808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4698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1251</TotalTime>
  <Words>492</Words>
  <Application>Microsoft Office PowerPoint</Application>
  <PresentationFormat>화면 슬라이드 쇼(16:9)</PresentationFormat>
  <Paragraphs>104</Paragraphs>
  <Slides>27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5" baseType="lpstr">
      <vt:lpstr>맑은 고딕</vt:lpstr>
      <vt:lpstr>중앙중고딕</vt:lpstr>
      <vt:lpstr>나눔스퀘어</vt:lpstr>
      <vt:lpstr>Times New Roman</vt:lpstr>
      <vt:lpstr>Arial</vt:lpstr>
      <vt:lpstr>나눔바른고딕 Light</vt:lpstr>
      <vt:lpstr>중앙세고딕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국도리</dc:creator>
  <cp:lastModifiedBy>권 도경</cp:lastModifiedBy>
  <cp:revision>137</cp:revision>
  <dcterms:created xsi:type="dcterms:W3CDTF">2017-03-31T13:09:47Z</dcterms:created>
  <dcterms:modified xsi:type="dcterms:W3CDTF">2018-10-17T04:50:08Z</dcterms:modified>
</cp:coreProperties>
</file>

<file path=docProps/thumbnail.jpeg>
</file>